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75" r:id="rId4"/>
    <p:sldId id="273" r:id="rId5"/>
    <p:sldId id="370" r:id="rId6"/>
    <p:sldId id="407" r:id="rId7"/>
    <p:sldId id="408" r:id="rId8"/>
    <p:sldId id="409" r:id="rId9"/>
    <p:sldId id="410" r:id="rId10"/>
    <p:sldId id="411" r:id="rId11"/>
    <p:sldId id="412" r:id="rId12"/>
    <p:sldId id="264" r:id="rId13"/>
    <p:sldId id="425" r:id="rId14"/>
    <p:sldId id="338" r:id="rId15"/>
    <p:sldId id="328" r:id="rId16"/>
    <p:sldId id="417" r:id="rId17"/>
    <p:sldId id="418" r:id="rId18"/>
    <p:sldId id="422" r:id="rId19"/>
    <p:sldId id="419" r:id="rId20"/>
    <p:sldId id="421" r:id="rId21"/>
    <p:sldId id="420" r:id="rId22"/>
    <p:sldId id="423" r:id="rId23"/>
    <p:sldId id="424" r:id="rId24"/>
    <p:sldId id="413" r:id="rId25"/>
    <p:sldId id="414" r:id="rId26"/>
    <p:sldId id="416" r:id="rId27"/>
    <p:sldId id="415" r:id="rId28"/>
    <p:sldId id="426" r:id="rId29"/>
    <p:sldId id="271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848"/>
  </p:normalViewPr>
  <p:slideViewPr>
    <p:cSldViewPr snapToGrid="0" snapToObjects="1">
      <p:cViewPr varScale="1">
        <p:scale>
          <a:sx n="91" d="100"/>
          <a:sy n="91" d="100"/>
        </p:scale>
        <p:origin x="1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5CC43-731F-084F-A1B1-D9B9891A0817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54B0F-F909-D442-8ED1-140544A4D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4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let’s look at basal resources. What are basal resources?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88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1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76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3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7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87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Quantity of leaves – this is important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568D-727F-3A45-BD12-4694607FD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039C9-F663-A842-BD73-2B3D5B667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C9EDB-0FD9-FF41-9E6D-F1F63574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86E1-27F9-3241-9F20-2EE25107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6FA3-1A59-364D-A516-4798C61B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5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2A25-E618-0947-A302-6D8CB36C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49A9A-DAE1-DB4C-9EA0-F6D95DAE8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EB16-D9A5-BA42-B270-E9895F69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38578-5778-3044-B7C5-E27F4FE6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E24E8-D78B-754A-9270-F80FC5FC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2E8D7-8461-0141-9286-68435D4C6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77AB6-0E6B-4A4E-9276-11E107792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7C1E3-A3B3-FA4A-A39F-FB06BE271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049AD-5FC6-F145-9DE5-537B33CB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34CF4-AF9F-F341-8655-72F26F46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9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39AD-3985-8148-BC4C-6738017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0A70-8F20-B64D-9E18-0D850CA7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D57B1-BE49-D442-BF1B-6E6BDF0B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AACA0-D023-2D44-8BB4-816DDC68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20BB9-5871-264D-A501-4F6EA4EE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F90A2-9B3E-D546-8AED-5A3F6826C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732" y="5896655"/>
            <a:ext cx="1147762" cy="1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2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0408-ACD9-D341-A407-AC60BF0C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31C94-6D94-ED4A-BD1B-29C91DEA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557E7-62E7-4048-96A6-982999F9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9EC8-C399-934E-AF0A-A94912BB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CC035-FF69-2C4B-BC0C-D216C340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1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4FD9-8B90-E743-B398-9A9CD0F8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DE15-ADF6-824A-AAD2-6696F2C0A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2EE41-3E13-8F46-949C-C35478123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DF846-CCB2-4941-9434-B7A1F3AAF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68C12-7766-0D4C-ACE5-E7D1601E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7C92A-A852-D443-953C-C1179EDA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7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BAC6-BD18-8F4B-87EF-6F6E2F8F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AF71F-4BDF-F349-A2EB-FC3126EE3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12A71-020C-7044-BCB0-0FDCA387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1DBA-D4FB-184E-8D42-32A7E7E6B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0CAB0-5406-D14D-8979-370B46094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51B6D-FD9E-0C41-9201-EB66C9A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D04BD-35F4-9943-BF06-E0EC3842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AEF12-2A9D-2A46-A153-477B67DA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8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074B-332C-4249-B090-635D445E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594C2-A0E9-2749-B925-9D48CF66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A96BD-B489-1D49-A6D0-14AC8AFA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3446F-8749-904B-85B2-A45F9853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4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67E30-445B-144E-85CD-00D7809B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EF9E4-DF33-A64E-B1ED-BB255CF8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213C-6DA5-F34D-ADD7-96AFF8B7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5DBE-848C-A74E-BDC2-C011D96B9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D72C-5652-2740-AE30-0EC077A78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00A0F-1EB3-904C-B6A4-DD5A6FEF4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8D44C-EB58-C742-AF9D-6B08B23B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E25BE-7AAD-6249-83B2-765B7022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1FF23-9252-7641-B7EF-046992EA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7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2904-E832-2742-AA75-3B11616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E4317-28C2-CD49-AE14-4A1114B403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81E00-4629-074F-84E3-92074F601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FDE7B-8B82-5847-8CD4-9C93B6C4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BCC26-F73D-7244-9788-49EA029F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1F308-B476-6E43-A3C0-2D525868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8F0BE-BF0A-B242-BB8A-E6EDF794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B8B48-2F22-5042-8753-72912406D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919B-A2BD-544F-851D-F3F5B20B8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726A4-490C-9740-A1BE-3306EA400905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4409-3E93-C343-96E8-844D47073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C3577-36FE-3546-9A77-4A6F71D2C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D78-33E6-F14B-A93F-EC19FE720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4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4.0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1alive.com/article/news/a-marietta-couple-take-their-dog-to-lake-allatoona-less-than-an-hour-later-a-vet-tells-them-the-dog-might-have-died-from-algae-toxins/85-b8c44ca2-a390-4c4e-82a2-0e67ab29dd9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kpRsY81FI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C13D-DCD5-1248-BBB9-60272B5D8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Basal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F69CF-A8EC-4140-8A7B-9BEC3A233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Learning Module #14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C1297-7667-7C4C-B56F-E0817B45E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32" y="5896655"/>
            <a:ext cx="1147762" cy="1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1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2: Algae observations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each sample viewed, you will use your lesson worksheets to indicate: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Observing live algae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A23C0-B157-4645-A2F5-456B3A9C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93" y="3206781"/>
            <a:ext cx="8415564" cy="32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1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Observing live algae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A23C0-B157-4645-A2F5-456B3A9C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93" y="3206781"/>
            <a:ext cx="8415564" cy="3281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00B6FF-A9AF-8F45-9BC1-472860ED7BA7}"/>
              </a:ext>
            </a:extLst>
          </p:cNvPr>
          <p:cNvSpPr txBox="1"/>
          <p:nvPr/>
        </p:nvSpPr>
        <p:spPr>
          <a:xfrm>
            <a:off x="1886858" y="4166360"/>
            <a:ext cx="1248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#1</a:t>
            </a:r>
          </a:p>
          <a:p>
            <a:endParaRPr lang="en-US" dirty="0"/>
          </a:p>
          <a:p>
            <a:r>
              <a:rPr lang="en-US" dirty="0"/>
              <a:t>Darren’s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3B6D9-3175-5A49-B951-EF9BF126E9B5}"/>
              </a:ext>
            </a:extLst>
          </p:cNvPr>
          <p:cNvSpPr txBox="1"/>
          <p:nvPr/>
        </p:nvSpPr>
        <p:spPr>
          <a:xfrm>
            <a:off x="8192407" y="3925365"/>
            <a:ext cx="18079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sample had a lot of the same kinds of algal cells called diatoms.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2DAF-8C5E-E84B-B571-0CE81AFA697B}"/>
              </a:ext>
            </a:extLst>
          </p:cNvPr>
          <p:cNvSpPr txBox="1"/>
          <p:nvPr/>
        </p:nvSpPr>
        <p:spPr>
          <a:xfrm>
            <a:off x="3526065" y="4815458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9ECB0F-5D46-5545-A4B2-FFD18BD3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19" y="4390523"/>
            <a:ext cx="3056588" cy="121920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D6D7E1C-1F5F-9547-91D5-65505A7AF46D}"/>
              </a:ext>
            </a:extLst>
          </p:cNvPr>
          <p:cNvSpPr/>
          <p:nvPr/>
        </p:nvSpPr>
        <p:spPr>
          <a:xfrm>
            <a:off x="5772376" y="4574233"/>
            <a:ext cx="1333954" cy="38458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A79EC0-F024-7947-BAC2-A82AE359BEAC}"/>
              </a:ext>
            </a:extLst>
          </p:cNvPr>
          <p:cNvSpPr/>
          <p:nvPr/>
        </p:nvSpPr>
        <p:spPr>
          <a:xfrm>
            <a:off x="5772376" y="5075171"/>
            <a:ext cx="1333954" cy="38458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6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0CC058-47A9-BC4F-A31E-767184AB0CD1}"/>
              </a:ext>
            </a:extLst>
          </p:cNvPr>
          <p:cNvSpPr txBox="1"/>
          <p:nvPr/>
        </p:nvSpPr>
        <p:spPr>
          <a:xfrm>
            <a:off x="4310895" y="1074509"/>
            <a:ext cx="3570209" cy="4708981"/>
          </a:xfrm>
          <a:prstGeom prst="rect">
            <a:avLst/>
          </a:prstGeom>
          <a:solidFill>
            <a:srgbClr val="ECC2D8"/>
          </a:solidFill>
          <a:ln w="539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latin typeface="Impact" panose="020B0806030902050204" pitchFamily="34" charset="0"/>
              </a:rPr>
              <a:t>Take </a:t>
            </a:r>
          </a:p>
          <a:p>
            <a:pPr algn="ctr"/>
            <a:r>
              <a:rPr lang="en-US" sz="10000" dirty="0">
                <a:latin typeface="Impact" panose="020B0806030902050204" pitchFamily="34" charset="0"/>
              </a:rPr>
              <a:t>a </a:t>
            </a:r>
          </a:p>
          <a:p>
            <a:pPr algn="ctr"/>
            <a:r>
              <a:rPr lang="en-US" sz="10000" dirty="0">
                <a:latin typeface="Impact" panose="020B0806030902050204" pitchFamily="34" charset="0"/>
              </a:rPr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102509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C5B1F-07CD-9C48-9ED8-C645C4B5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8BC0D-B6C0-F641-9A4D-B72A3C1B3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no guided notes this afternoon.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Feel </a:t>
            </a:r>
            <a:r>
              <a:rPr lang="en-US" dirty="0"/>
              <a:t>free to take notes on your own, and raise your hand to ask questions! </a:t>
            </a:r>
          </a:p>
        </p:txBody>
      </p:sp>
    </p:spTree>
    <p:extLst>
      <p:ext uri="{BB962C8B-B14F-4D97-AF65-F5344CB8AC3E}">
        <p14:creationId xmlns:p14="http://schemas.microsoft.com/office/powerpoint/2010/main" val="406828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0205-F049-8B47-ACA9-F7634565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EBE26-7C1A-3D49-990E-1DDACFAA39F7}"/>
              </a:ext>
            </a:extLst>
          </p:cNvPr>
          <p:cNvSpPr/>
          <p:nvPr/>
        </p:nvSpPr>
        <p:spPr>
          <a:xfrm>
            <a:off x="6290733" y="61655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Photo credit: Kkeenan3, CC BY-SA 4.0 &lt;https://</a:t>
            </a:r>
            <a:r>
              <a:rPr lang="en-US" sz="1200" dirty="0" err="1"/>
              <a:t>creativecommons.org</a:t>
            </a:r>
            <a:r>
              <a:rPr lang="en-US" sz="1200" dirty="0"/>
              <a:t>/licenses/by-</a:t>
            </a:r>
            <a:r>
              <a:rPr lang="en-US" sz="1200" dirty="0" err="1"/>
              <a:t>sa</a:t>
            </a:r>
            <a:r>
              <a:rPr lang="en-US" sz="1200" dirty="0"/>
              <a:t>/4.0&gt;, via Wikimedia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6D78B-993B-CD42-8184-B5985155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7" y="1690688"/>
            <a:ext cx="8386299" cy="43206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B9133-980C-E344-A7CC-042CAC64EAB5}"/>
              </a:ext>
            </a:extLst>
          </p:cNvPr>
          <p:cNvSpPr txBox="1"/>
          <p:nvPr/>
        </p:nvSpPr>
        <p:spPr>
          <a:xfrm>
            <a:off x="3640667" y="4842933"/>
            <a:ext cx="5300133" cy="96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D0E86-D124-6444-8FF8-85B6475B763C}"/>
              </a:ext>
            </a:extLst>
          </p:cNvPr>
          <p:cNvSpPr/>
          <p:nvPr/>
        </p:nvSpPr>
        <p:spPr>
          <a:xfrm>
            <a:off x="5296774" y="5022418"/>
            <a:ext cx="5300133" cy="677333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8D3EE-9E54-9C42-BBC9-F14EBB376645}"/>
              </a:ext>
            </a:extLst>
          </p:cNvPr>
          <p:cNvSpPr txBox="1"/>
          <p:nvPr/>
        </p:nvSpPr>
        <p:spPr>
          <a:xfrm>
            <a:off x="9126395" y="4418393"/>
            <a:ext cx="2894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Basal Resources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BBFBD-B1A2-6A4C-9C58-DF8438CB3BB7}"/>
              </a:ext>
            </a:extLst>
          </p:cNvPr>
          <p:cNvSpPr txBox="1"/>
          <p:nvPr/>
        </p:nvSpPr>
        <p:spPr>
          <a:xfrm>
            <a:off x="3469351" y="6040630"/>
            <a:ext cx="182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Baxter et al. 2005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7280D-726D-9D4A-A9B1-0FDBBE988F5A}"/>
              </a:ext>
            </a:extLst>
          </p:cNvPr>
          <p:cNvSpPr txBox="1"/>
          <p:nvPr/>
        </p:nvSpPr>
        <p:spPr>
          <a:xfrm>
            <a:off x="362857" y="1843314"/>
            <a:ext cx="31064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Basal resources are important to stream food webs because they are the producers of the stream/at the bottom of the food web. </a:t>
            </a:r>
          </a:p>
          <a:p>
            <a:endParaRPr lang="en-US" sz="2000" dirty="0"/>
          </a:p>
          <a:p>
            <a:r>
              <a:rPr lang="en-US" sz="2000" dirty="0"/>
              <a:t>There are two major types of basal resources in streams: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Leaves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Algae</a:t>
            </a:r>
          </a:p>
        </p:txBody>
      </p:sp>
    </p:spTree>
    <p:extLst>
      <p:ext uri="{BB962C8B-B14F-4D97-AF65-F5344CB8AC3E}">
        <p14:creationId xmlns:p14="http://schemas.microsoft.com/office/powerpoint/2010/main" val="833031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6697"/>
            <a:ext cx="110054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When ecologists study basal resources in streams, they are often interested in two aspects of basal resources: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7105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6697"/>
            <a:ext cx="110054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When ecologists study basal resources in streams, they are often interested in two aspects of basal resources: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b="1" dirty="0"/>
              <a:t>1. Quantity </a:t>
            </a:r>
          </a:p>
          <a:p>
            <a:pPr marL="0" indent="0">
              <a:buNone/>
            </a:pPr>
            <a:r>
              <a:rPr lang="en-US" sz="2600" dirty="0"/>
              <a:t>		How much of the basal resource is there in the stream?</a:t>
            </a:r>
          </a:p>
          <a:p>
            <a:pPr marL="0" indent="0">
              <a:buNone/>
            </a:pPr>
            <a:r>
              <a:rPr lang="en-US" b="1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2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6696"/>
            <a:ext cx="11034486" cy="46619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When ecologists study basal resources in streams, they are often interested in two aspects of basal resources: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1. Quantity </a:t>
            </a:r>
          </a:p>
          <a:p>
            <a:pPr marL="0" indent="0">
              <a:buNone/>
            </a:pPr>
            <a:r>
              <a:rPr lang="en-US" dirty="0"/>
              <a:t>		How much of the basal resource is there in the stream?</a:t>
            </a:r>
          </a:p>
          <a:p>
            <a:pPr marL="0" indent="0">
              <a:buNone/>
            </a:pPr>
            <a:r>
              <a:rPr lang="en-US" b="1" dirty="0"/>
              <a:t>	2. Type  </a:t>
            </a:r>
          </a:p>
          <a:p>
            <a:pPr marL="0" indent="0">
              <a:buNone/>
            </a:pPr>
            <a:r>
              <a:rPr lang="en-US" b="1" dirty="0"/>
              <a:t>		</a:t>
            </a:r>
            <a:r>
              <a:rPr lang="en-US" dirty="0"/>
              <a:t>What kinds of algae or leaves are in the stream?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  <a:r>
              <a:rPr lang="en-US" dirty="0"/>
              <a:t>Are algae or leaves the more important food source in the 			stream?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Changes in the quantity or type of basal resources can have major effects on stream ecosystem health! </a:t>
            </a:r>
          </a:p>
        </p:txBody>
      </p:sp>
    </p:spTree>
    <p:extLst>
      <p:ext uri="{BB962C8B-B14F-4D97-AF65-F5344CB8AC3E}">
        <p14:creationId xmlns:p14="http://schemas.microsoft.com/office/powerpoint/2010/main" val="70519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Leaves/Detritus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Quantity</a:t>
            </a:r>
            <a:r>
              <a:rPr lang="en-US" dirty="0"/>
              <a:t> – how many leaves are in the stream? (What is the biomass of leaves in the stream?)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Type</a:t>
            </a:r>
            <a:r>
              <a:rPr lang="en-US" dirty="0"/>
              <a:t> – what types of leaves are in the stream?</a:t>
            </a:r>
          </a:p>
        </p:txBody>
      </p:sp>
    </p:spTree>
    <p:extLst>
      <p:ext uri="{BB962C8B-B14F-4D97-AF65-F5344CB8AC3E}">
        <p14:creationId xmlns:p14="http://schemas.microsoft.com/office/powerpoint/2010/main" val="360680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Leaves/Detritus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Quantity</a:t>
            </a:r>
            <a:r>
              <a:rPr lang="en-US" dirty="0"/>
              <a:t> – how many leaves are in the stream? (What is the biomass of leaves in the stream?)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Type</a:t>
            </a:r>
            <a:r>
              <a:rPr lang="en-US" dirty="0"/>
              <a:t> – what types of leaves are in the stream?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52EE9-9F29-3540-8B4A-F867E5E6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724" y="2872135"/>
            <a:ext cx="3775532" cy="2831649"/>
          </a:xfrm>
          <a:prstGeom prst="rect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CFD06B-5819-E24F-B761-17BDF0F1E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468" y="2841627"/>
            <a:ext cx="3775532" cy="28316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75755-36CC-7A4F-8608-CEB0C8A7CF63}"/>
              </a:ext>
            </a:extLst>
          </p:cNvPr>
          <p:cNvSpPr txBox="1"/>
          <p:nvPr/>
        </p:nvSpPr>
        <p:spPr>
          <a:xfrm>
            <a:off x="5276002" y="2366794"/>
            <a:ext cx="20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leaf biomass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FA79D-C9D9-D749-B3B7-D4EB5C63F495}"/>
              </a:ext>
            </a:extLst>
          </p:cNvPr>
          <p:cNvSpPr txBox="1"/>
          <p:nvPr/>
        </p:nvSpPr>
        <p:spPr>
          <a:xfrm>
            <a:off x="9270746" y="2366794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Lower leaf biomass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876EE-1D07-5C41-8470-9FB91E771A98}"/>
              </a:ext>
            </a:extLst>
          </p:cNvPr>
          <p:cNvSpPr/>
          <p:nvPr/>
        </p:nvSpPr>
        <p:spPr>
          <a:xfrm>
            <a:off x="533401" y="2734899"/>
            <a:ext cx="3669111" cy="2026882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4F80D-2B83-D649-8975-F49E1A2ED470}"/>
              </a:ext>
            </a:extLst>
          </p:cNvPr>
          <p:cNvSpPr txBox="1"/>
          <p:nvPr/>
        </p:nvSpPr>
        <p:spPr>
          <a:xfrm>
            <a:off x="5572664" y="5839793"/>
            <a:ext cx="5721136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quantity of leaves in streams is important because many organisms rely on leaves as a food source!</a:t>
            </a:r>
          </a:p>
          <a:p>
            <a:pPr algn="ctr"/>
            <a:r>
              <a:rPr lang="en-US" b="1" dirty="0"/>
              <a:t>Too little biomass of leaves can be a problem. </a:t>
            </a:r>
          </a:p>
        </p:txBody>
      </p:sp>
    </p:spTree>
    <p:extLst>
      <p:ext uri="{BB962C8B-B14F-4D97-AF65-F5344CB8AC3E}">
        <p14:creationId xmlns:p14="http://schemas.microsoft.com/office/powerpoint/2010/main" val="382099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7E2C-E84D-1448-8726-EE9B9907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49E5B5-9B6C-324C-9D31-1E8FB39FC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007910"/>
              </p:ext>
            </p:extLst>
          </p:nvPr>
        </p:nvGraphicFramePr>
        <p:xfrm>
          <a:off x="753533" y="1325563"/>
          <a:ext cx="1109012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5554">
                  <a:extLst>
                    <a:ext uri="{9D8B030D-6E8A-4147-A177-3AD203B41FA5}">
                      <a16:colId xmlns:a16="http://schemas.microsoft.com/office/drawing/2014/main" val="1524927852"/>
                    </a:ext>
                  </a:extLst>
                </a:gridCol>
                <a:gridCol w="2928793">
                  <a:extLst>
                    <a:ext uri="{9D8B030D-6E8A-4147-A177-3AD203B41FA5}">
                      <a16:colId xmlns:a16="http://schemas.microsoft.com/office/drawing/2014/main" val="1432199566"/>
                    </a:ext>
                  </a:extLst>
                </a:gridCol>
                <a:gridCol w="6485777">
                  <a:extLst>
                    <a:ext uri="{9D8B030D-6E8A-4147-A177-3AD203B41FA5}">
                      <a16:colId xmlns:a16="http://schemas.microsoft.com/office/drawing/2014/main" val="2868729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b="1" u="sng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u="sng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u="sng" dirty="0"/>
                        <a:t>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7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i="0" dirty="0"/>
                        <a:t>20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i="0" dirty="0"/>
                        <a:t>Opening 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6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1:20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1 hour, 30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i="0" dirty="0"/>
                        <a:t>Basal Resources in our Campus Stream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4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2:50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5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Basal Resources in Stream Ecosystems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795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45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Basal Resources and Water Health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1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5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4:10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20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Closing 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67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2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Leaves/Detritus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Quantity</a:t>
            </a:r>
            <a:r>
              <a:rPr lang="en-US" dirty="0"/>
              <a:t> – how many leaves are in the stream? (What is the biomass of leaves in the stream?)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Type</a:t>
            </a:r>
            <a:r>
              <a:rPr lang="en-US" dirty="0"/>
              <a:t> – what types of leaves are in the stream?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500F83-DDB0-4A4E-80A9-B03E7E1DA296}"/>
              </a:ext>
            </a:extLst>
          </p:cNvPr>
          <p:cNvSpPr/>
          <p:nvPr/>
        </p:nvSpPr>
        <p:spPr>
          <a:xfrm>
            <a:off x="533401" y="4957815"/>
            <a:ext cx="3669111" cy="856200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7F1F4-DA9A-AA4F-A7A3-EC10C51EF655}"/>
              </a:ext>
            </a:extLst>
          </p:cNvPr>
          <p:cNvSpPr txBox="1"/>
          <p:nvPr/>
        </p:nvSpPr>
        <p:spPr>
          <a:xfrm>
            <a:off x="5812721" y="6257835"/>
            <a:ext cx="639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Photo credit: By Heath, Francis George - https://</a:t>
            </a:r>
            <a:r>
              <a:rPr lang="en-US" sz="1200" dirty="0" err="1"/>
              <a:t>www.flickr.com</a:t>
            </a:r>
            <a:r>
              <a:rPr lang="en-US" sz="1200" dirty="0"/>
              <a:t>/photos/</a:t>
            </a:r>
            <a:r>
              <a:rPr lang="en-US" sz="1200" dirty="0" err="1"/>
              <a:t>biodivlibrary</a:t>
            </a:r>
            <a:r>
              <a:rPr lang="en-US" sz="1200" dirty="0"/>
              <a:t>/6796245903, </a:t>
            </a:r>
          </a:p>
          <a:p>
            <a:r>
              <a:rPr lang="en-US" sz="1200" dirty="0"/>
              <a:t>Public Domain,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=43498384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FB26D-E22C-8942-8F97-E651BAD7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61003" y="1507141"/>
            <a:ext cx="3595802" cy="53038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B75B0A-5658-CB41-8C17-FA702C51DA07}"/>
              </a:ext>
            </a:extLst>
          </p:cNvPr>
          <p:cNvSpPr txBox="1"/>
          <p:nvPr/>
        </p:nvSpPr>
        <p:spPr>
          <a:xfrm>
            <a:off x="5032713" y="1379468"/>
            <a:ext cx="5652381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The type of leaves in streams is important </a:t>
            </a:r>
          </a:p>
          <a:p>
            <a:pPr algn="ctr"/>
            <a:r>
              <a:rPr lang="en-US" b="1" dirty="0"/>
              <a:t>because leaves vary in their nutrition! </a:t>
            </a:r>
          </a:p>
          <a:p>
            <a:pPr algn="ctr"/>
            <a:r>
              <a:rPr lang="en-US" b="1" dirty="0"/>
              <a:t>Too much of leaves with little nutrition can be a problem.</a:t>
            </a:r>
          </a:p>
        </p:txBody>
      </p:sp>
    </p:spTree>
    <p:extLst>
      <p:ext uri="{BB962C8B-B14F-4D97-AF65-F5344CB8AC3E}">
        <p14:creationId xmlns:p14="http://schemas.microsoft.com/office/powerpoint/2010/main" val="399382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Algae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Quantity</a:t>
            </a:r>
            <a:r>
              <a:rPr lang="en-US" dirty="0"/>
              <a:t> – how much algae is in the stream?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Type</a:t>
            </a:r>
            <a:r>
              <a:rPr lang="en-US" dirty="0"/>
              <a:t> – what types of algae are in the stream?</a:t>
            </a:r>
          </a:p>
        </p:txBody>
      </p:sp>
    </p:spTree>
    <p:extLst>
      <p:ext uri="{BB962C8B-B14F-4D97-AF65-F5344CB8AC3E}">
        <p14:creationId xmlns:p14="http://schemas.microsoft.com/office/powerpoint/2010/main" val="259676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Algae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Quantity</a:t>
            </a:r>
            <a:r>
              <a:rPr lang="en-US" dirty="0"/>
              <a:t> – how much algae is in the stream?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Type</a:t>
            </a:r>
            <a:r>
              <a:rPr lang="en-US" dirty="0"/>
              <a:t> – what types of algae are in the stream?</a:t>
            </a:r>
          </a:p>
        </p:txBody>
      </p:sp>
      <p:pic>
        <p:nvPicPr>
          <p:cNvPr id="4098" name="Picture 2" descr="File:Akagwo stream.jpg">
            <a:extLst>
              <a:ext uri="{FF2B5EF4-FFF2-40B4-BE49-F238E27FC236}">
                <a16:creationId xmlns:a16="http://schemas.microsoft.com/office/drawing/2014/main" id="{52DD871F-3E46-C74D-9398-53869C19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480" y="2391037"/>
            <a:ext cx="3991429" cy="299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27628-B463-6947-BAC3-77479A9AC20F}"/>
              </a:ext>
            </a:extLst>
          </p:cNvPr>
          <p:cNvSpPr txBox="1"/>
          <p:nvPr/>
        </p:nvSpPr>
        <p:spPr>
          <a:xfrm>
            <a:off x="5484545" y="1928942"/>
            <a:ext cx="221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Higher algae biomass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6036E-2716-B243-8E91-356388572592}"/>
              </a:ext>
            </a:extLst>
          </p:cNvPr>
          <p:cNvSpPr txBox="1"/>
          <p:nvPr/>
        </p:nvSpPr>
        <p:spPr>
          <a:xfrm>
            <a:off x="9140502" y="1928942"/>
            <a:ext cx="216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Lower algae biomass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7213F-82F3-9F42-85DE-FC291C174E91}"/>
              </a:ext>
            </a:extLst>
          </p:cNvPr>
          <p:cNvSpPr txBox="1"/>
          <p:nvPr/>
        </p:nvSpPr>
        <p:spPr>
          <a:xfrm>
            <a:off x="4495910" y="5477372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 credit: </a:t>
            </a:r>
            <a:r>
              <a:rPr lang="en-US" sz="1000" dirty="0" err="1"/>
              <a:t>AfricanLibrarian</a:t>
            </a:r>
            <a:r>
              <a:rPr lang="en-US" sz="1000" dirty="0"/>
              <a:t>, CC BY-SA 4.0 </a:t>
            </a:r>
          </a:p>
          <a:p>
            <a:r>
              <a:rPr lang="en-US" sz="1000" dirty="0"/>
              <a:t>&lt;https://</a:t>
            </a:r>
            <a:r>
              <a:rPr lang="en-US" sz="1000" dirty="0" err="1"/>
              <a:t>creativecommons.org</a:t>
            </a:r>
            <a:r>
              <a:rPr lang="en-US" sz="1000" dirty="0"/>
              <a:t>/licenses/by-</a:t>
            </a:r>
            <a:r>
              <a:rPr lang="en-US" sz="1000" dirty="0" err="1"/>
              <a:t>sa</a:t>
            </a:r>
            <a:r>
              <a:rPr lang="en-US" sz="1000" dirty="0"/>
              <a:t>/4.0&gt;, via Wikimedia Commons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7C8A23-CB6A-F344-A259-7E4BCF70A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737" y="2391037"/>
            <a:ext cx="2782828" cy="3710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B41FF-5409-5F40-9F2C-BED019F56C42}"/>
              </a:ext>
            </a:extLst>
          </p:cNvPr>
          <p:cNvSpPr txBox="1"/>
          <p:nvPr/>
        </p:nvSpPr>
        <p:spPr>
          <a:xfrm>
            <a:off x="2415830" y="5925029"/>
            <a:ext cx="572113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quantity of algae in streams is important because many organisms rely on algae as a food source! </a:t>
            </a:r>
          </a:p>
          <a:p>
            <a:pPr algn="ctr"/>
            <a:r>
              <a:rPr lang="en-US" b="1" dirty="0"/>
              <a:t>Too much or too little algae can be a problem.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C5B37-3243-C24A-8BF9-470498090169}"/>
              </a:ext>
            </a:extLst>
          </p:cNvPr>
          <p:cNvSpPr/>
          <p:nvPr/>
        </p:nvSpPr>
        <p:spPr>
          <a:xfrm>
            <a:off x="533401" y="2734899"/>
            <a:ext cx="3669111" cy="1169444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8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373" y="-17868"/>
            <a:ext cx="10515600" cy="1325563"/>
          </a:xfrm>
        </p:spPr>
        <p:txBody>
          <a:bodyPr/>
          <a:lstStyle/>
          <a:p>
            <a:r>
              <a:rPr lang="en-US" b="1" dirty="0"/>
              <a:t>Basal Resources in Stream Ecosystems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D5D-6EEC-3044-B1BC-71A5E4F1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826697"/>
            <a:ext cx="4140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Algae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Quantity</a:t>
            </a:r>
            <a:r>
              <a:rPr lang="en-US" dirty="0"/>
              <a:t> – how much algae is in the stream?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Type</a:t>
            </a:r>
            <a:r>
              <a:rPr lang="en-US" dirty="0"/>
              <a:t> – what types of algae are in the stream?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B41FF-5409-5F40-9F2C-BED019F56C42}"/>
              </a:ext>
            </a:extLst>
          </p:cNvPr>
          <p:cNvSpPr txBox="1"/>
          <p:nvPr/>
        </p:nvSpPr>
        <p:spPr>
          <a:xfrm>
            <a:off x="5261507" y="1028173"/>
            <a:ext cx="5721136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type of algae in streams is important because different types of algae vary in their nutrition.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Some types of algae are toxic and can become a big problem if present in large quantities.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C5B37-3243-C24A-8BF9-470498090169}"/>
              </a:ext>
            </a:extLst>
          </p:cNvPr>
          <p:cNvSpPr/>
          <p:nvPr/>
        </p:nvSpPr>
        <p:spPr>
          <a:xfrm>
            <a:off x="533401" y="4085261"/>
            <a:ext cx="4256313" cy="1169444"/>
          </a:xfrm>
          <a:prstGeom prst="rect">
            <a:avLst/>
          </a:pr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4EC0F-70D1-6449-A8AD-2958EC5C1E67}"/>
              </a:ext>
            </a:extLst>
          </p:cNvPr>
          <p:cNvSpPr txBox="1"/>
          <p:nvPr/>
        </p:nvSpPr>
        <p:spPr>
          <a:xfrm>
            <a:off x="4962751" y="5644107"/>
            <a:ext cx="2714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Photo credit: Prof. Gordon T. Taylor, Stony Brook University, </a:t>
            </a:r>
          </a:p>
          <a:p>
            <a:r>
              <a:rPr lang="en-US" sz="800" dirty="0"/>
              <a:t>Public domain, via Wikimedia Commons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67D53-356D-E445-BDB7-FA0792D9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6" y="3812378"/>
            <a:ext cx="2566790" cy="16844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036643-0771-004D-AE0D-C07A0269B7CB}"/>
              </a:ext>
            </a:extLst>
          </p:cNvPr>
          <p:cNvSpPr txBox="1"/>
          <p:nvPr/>
        </p:nvSpPr>
        <p:spPr>
          <a:xfrm>
            <a:off x="5857396" y="3291235"/>
            <a:ext cx="107567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Diatoms</a:t>
            </a:r>
            <a:r>
              <a:rPr lang="en-US" dirty="0"/>
              <a:t>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C231B-B613-5949-8FE6-D5EC77CA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839" y="2652626"/>
            <a:ext cx="2247288" cy="17978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16B98F-89E5-0845-ADA0-E3C4F0546A1B}"/>
              </a:ext>
            </a:extLst>
          </p:cNvPr>
          <p:cNvSpPr txBox="1"/>
          <p:nvPr/>
        </p:nvSpPr>
        <p:spPr>
          <a:xfrm>
            <a:off x="10546899" y="3253882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Green algae!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FA85B-84D7-3D43-82AE-0136F1F42777}"/>
              </a:ext>
            </a:extLst>
          </p:cNvPr>
          <p:cNvSpPr txBox="1"/>
          <p:nvPr/>
        </p:nvSpPr>
        <p:spPr>
          <a:xfrm>
            <a:off x="10268204" y="5336330"/>
            <a:ext cx="192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Cyanobacteria!</a:t>
            </a:r>
          </a:p>
          <a:p>
            <a:pPr algn="ctr"/>
            <a:r>
              <a:rPr lang="en-US" b="1" dirty="0"/>
              <a:t>(Blue-green algae)</a:t>
            </a:r>
            <a:endParaRPr lang="en-US" dirty="0"/>
          </a:p>
        </p:txBody>
      </p:sp>
      <p:pic>
        <p:nvPicPr>
          <p:cNvPr id="1026" name="Picture 2" descr="File:Microcystis aeruginosa.jpeg">
            <a:extLst>
              <a:ext uri="{FF2B5EF4-FFF2-40B4-BE49-F238E27FC236}">
                <a16:creationId xmlns:a16="http://schemas.microsoft.com/office/drawing/2014/main" id="{B3B40D5A-1F66-0F48-9232-A122C605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075" y="4899467"/>
            <a:ext cx="1985706" cy="14892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C52444-00F9-FC46-BF6B-6E22BA65E376}"/>
              </a:ext>
            </a:extLst>
          </p:cNvPr>
          <p:cNvSpPr txBox="1"/>
          <p:nvPr/>
        </p:nvSpPr>
        <p:spPr>
          <a:xfrm>
            <a:off x="8122075" y="6416417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Kristian Peters http://</a:t>
            </a:r>
            <a:r>
              <a:rPr lang="en-US" sz="800" dirty="0" err="1"/>
              <a:t>www.korseby.net</a:t>
            </a:r>
            <a:r>
              <a:rPr lang="en-US" sz="800" dirty="0"/>
              <a:t>/outer/flora/algae/</a:t>
            </a:r>
            <a:r>
              <a:rPr lang="en-US" sz="800" dirty="0" err="1"/>
              <a:t>index.html</a:t>
            </a:r>
            <a:r>
              <a:rPr lang="en-US" sz="800" dirty="0"/>
              <a:t>, CC BY-SA 3.0 </a:t>
            </a:r>
          </a:p>
          <a:p>
            <a:r>
              <a:rPr lang="en-US" sz="800" dirty="0"/>
              <a:t>&lt;https://</a:t>
            </a:r>
            <a:r>
              <a:rPr lang="en-US" sz="800" dirty="0" err="1"/>
              <a:t>creativecommons.org</a:t>
            </a:r>
            <a:r>
              <a:rPr lang="en-US" sz="800" dirty="0"/>
              <a:t>/licenses/by-</a:t>
            </a:r>
            <a:r>
              <a:rPr lang="en-US" sz="800" dirty="0" err="1"/>
              <a:t>sa</a:t>
            </a:r>
            <a:r>
              <a:rPr lang="en-US" sz="800" dirty="0"/>
              <a:t>/3.0&gt;, via Wikimedia Commons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E0E73-2607-3542-A4C2-27E4B23CBB49}"/>
              </a:ext>
            </a:extLst>
          </p:cNvPr>
          <p:cNvSpPr txBox="1"/>
          <p:nvPr/>
        </p:nvSpPr>
        <p:spPr>
          <a:xfrm>
            <a:off x="8245972" y="4530854"/>
            <a:ext cx="331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Imrahil22, CC BY-SA 4.0 </a:t>
            </a:r>
            <a:r>
              <a:rPr lang="en-US" sz="800" dirty="0">
                <a:hlinkClick r:id="rId6"/>
              </a:rPr>
              <a:t>https://creativecommons.org/licenses/by-sa/4.0</a:t>
            </a:r>
            <a:endParaRPr lang="en-US" sz="800" dirty="0"/>
          </a:p>
          <a:p>
            <a:r>
              <a:rPr lang="en-US" sz="800" dirty="0"/>
              <a:t>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602379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447-115F-3F48-A6BD-5B349880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and Water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637E-7345-D94E-BE9E-C5478B6B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next activity, we will be learning about three real-life scenarios where changes in basal resources are affecting the health of aquatic ecosystems and/or those using the ecosystems.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After each video or reading, you will answer the three associated questions on your lesson worksheets. We will then discuss each scenario as a class! </a:t>
            </a:r>
          </a:p>
        </p:txBody>
      </p:sp>
    </p:spTree>
    <p:extLst>
      <p:ext uri="{BB962C8B-B14F-4D97-AF65-F5344CB8AC3E}">
        <p14:creationId xmlns:p14="http://schemas.microsoft.com/office/powerpoint/2010/main" val="1486022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447-115F-3F48-A6BD-5B349880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and Water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637E-7345-D94E-BE9E-C5478B6B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Scenario 1: Dog death in Georgia (video)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https://www.11alive.com/article/news/a-marietta-couple-take-their-dog-to-lake-allatoona-less-than-an-hour-later-a-vet-tells-them-the-dog-might-have-died-from-algae-toxins/85-b8c44ca2-a390-4c4e-82a2-0e67ab29dd94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63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447-115F-3F48-A6BD-5B349880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and Water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637E-7345-D94E-BE9E-C5478B6B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Scenario 2: Nutrient pollution damages stream (article reading)</a:t>
            </a:r>
          </a:p>
        </p:txBody>
      </p:sp>
    </p:spTree>
    <p:extLst>
      <p:ext uri="{BB962C8B-B14F-4D97-AF65-F5344CB8AC3E}">
        <p14:creationId xmlns:p14="http://schemas.microsoft.com/office/powerpoint/2010/main" val="419466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447-115F-3F48-A6BD-5B349880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Basal Resources and Water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637E-7345-D94E-BE9E-C5478B6B2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Scenario 3: Fish kill in Australia (video)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https://www.youtube.com/watch?v=TkpRsY81FIg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42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0CC058-47A9-BC4F-A31E-767184AB0CD1}"/>
              </a:ext>
            </a:extLst>
          </p:cNvPr>
          <p:cNvSpPr txBox="1"/>
          <p:nvPr/>
        </p:nvSpPr>
        <p:spPr>
          <a:xfrm>
            <a:off x="4310895" y="1074509"/>
            <a:ext cx="3570209" cy="4708981"/>
          </a:xfrm>
          <a:prstGeom prst="rect">
            <a:avLst/>
          </a:prstGeom>
          <a:solidFill>
            <a:srgbClr val="ECC2D8"/>
          </a:solidFill>
          <a:ln w="539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latin typeface="Impact" panose="020B0806030902050204" pitchFamily="34" charset="0"/>
              </a:rPr>
              <a:t>Take </a:t>
            </a:r>
          </a:p>
          <a:p>
            <a:pPr algn="ctr"/>
            <a:r>
              <a:rPr lang="en-US" sz="10000" dirty="0">
                <a:latin typeface="Impact" panose="020B0806030902050204" pitchFamily="34" charset="0"/>
              </a:rPr>
              <a:t>a </a:t>
            </a:r>
          </a:p>
          <a:p>
            <a:pPr algn="ctr"/>
            <a:r>
              <a:rPr lang="en-US" sz="10000" dirty="0">
                <a:latin typeface="Impact" panose="020B0806030902050204" pitchFamily="34" charset="0"/>
              </a:rPr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164135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79D4-A0B6-FF47-8660-97312C2B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Closing Activity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A18BA-4637-B54D-81DA-57F885DD42B8}"/>
              </a:ext>
            </a:extLst>
          </p:cNvPr>
          <p:cNvSpPr txBox="1">
            <a:spLocks/>
          </p:cNvSpPr>
          <p:nvPr/>
        </p:nvSpPr>
        <p:spPr>
          <a:xfrm>
            <a:off x="107526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u="sng" dirty="0"/>
              <a:t>Instructions: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Write your response to the question on your lesson worksheet.</a:t>
            </a:r>
          </a:p>
        </p:txBody>
      </p:sp>
    </p:spTree>
    <p:extLst>
      <p:ext uri="{BB962C8B-B14F-4D97-AF65-F5344CB8AC3E}">
        <p14:creationId xmlns:p14="http://schemas.microsoft.com/office/powerpoint/2010/main" val="298907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69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u="sng" dirty="0"/>
              <a:t>Instructions: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Write your response to the questions on the lesson worksheet.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Opening Activity </a:t>
            </a:r>
          </a:p>
        </p:txBody>
      </p:sp>
    </p:spTree>
    <p:extLst>
      <p:ext uri="{BB962C8B-B14F-4D97-AF65-F5344CB8AC3E}">
        <p14:creationId xmlns:p14="http://schemas.microsoft.com/office/powerpoint/2010/main" val="3724518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79D4-A0B6-FF47-8660-97312C2B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Closing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2A34C-9353-874B-A82B-FC0D162D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96600" cy="4752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Scenario</a:t>
            </a:r>
            <a:r>
              <a:rPr lang="en-US" dirty="0"/>
              <a:t>: Imagine that you are tutoring a middle school student in science. You are looking at a picture of a river food web, points to a picture of algae, and asks, “What’s that? Why is it important?”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Question 1: How would you answer the student in ~3 sentences?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00339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69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Question 1: What do you know about the term “stream basal resources”? </a:t>
            </a:r>
          </a:p>
          <a:p>
            <a:pPr marL="0" indent="0">
              <a:buNone/>
            </a:pPr>
            <a:endParaRPr lang="en-US" sz="3200" b="1" dirty="0"/>
          </a:p>
          <a:p>
            <a:r>
              <a:rPr lang="en-US" sz="3200" b="1" dirty="0"/>
              <a:t>Question 2: Imagine that you are a scientist that studies basal resources in streams. What are some basic questions you might ask basal resources in a stream ecosystem to better understand the health of a stream?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Opening Activity </a:t>
            </a:r>
          </a:p>
        </p:txBody>
      </p:sp>
    </p:spTree>
    <p:extLst>
      <p:ext uri="{BB962C8B-B14F-4D97-AF65-F5344CB8AC3E}">
        <p14:creationId xmlns:p14="http://schemas.microsoft.com/office/powerpoint/2010/main" val="29315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69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are going to take a field trip to our campus stream to see how researchers might sample stream basal resources  (algae and leaves). </a:t>
            </a:r>
          </a:p>
          <a:p>
            <a:r>
              <a:rPr lang="en-US" dirty="0"/>
              <a:t>When we get back to the classroom, we will also be looking at some of our collected algae samples under the microscope!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Basal Resources in our Campus Stream</a:t>
            </a:r>
          </a:p>
        </p:txBody>
      </p:sp>
    </p:spTree>
    <p:extLst>
      <p:ext uri="{BB962C8B-B14F-4D97-AF65-F5344CB8AC3E}">
        <p14:creationId xmlns:p14="http://schemas.microsoft.com/office/powerpoint/2010/main" val="85525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Wading boots/backpacks</a:t>
            </a:r>
          </a:p>
          <a:p>
            <a:pPr lvl="1"/>
            <a:r>
              <a:rPr lang="en-US" sz="2800" dirty="0"/>
              <a:t>For leaf collection demonstration:</a:t>
            </a:r>
          </a:p>
          <a:p>
            <a:pPr lvl="2"/>
            <a:r>
              <a:rPr lang="en-US" sz="2800" dirty="0"/>
              <a:t>Quadrat </a:t>
            </a:r>
          </a:p>
          <a:p>
            <a:pPr lvl="2"/>
            <a:r>
              <a:rPr lang="en-US" sz="2800" dirty="0"/>
              <a:t>Measuring tape </a:t>
            </a:r>
          </a:p>
          <a:p>
            <a:pPr lvl="2"/>
            <a:r>
              <a:rPr lang="en-US" sz="2800" dirty="0"/>
              <a:t>Collection bag for leaves</a:t>
            </a:r>
          </a:p>
          <a:p>
            <a:pPr lvl="1"/>
            <a:r>
              <a:rPr lang="en-US" sz="2800" dirty="0"/>
              <a:t>For algae collection:</a:t>
            </a:r>
          </a:p>
          <a:p>
            <a:pPr lvl="2"/>
            <a:r>
              <a:rPr lang="en-US" sz="2800" dirty="0"/>
              <a:t>Whirl-</a:t>
            </a:r>
            <a:r>
              <a:rPr lang="en-US" sz="2800" dirty="0" err="1"/>
              <a:t>pak</a:t>
            </a:r>
            <a:r>
              <a:rPr lang="en-US" sz="2800" dirty="0"/>
              <a:t> bags</a:t>
            </a:r>
          </a:p>
          <a:p>
            <a:pPr lvl="2"/>
            <a:r>
              <a:rPr lang="en-US" sz="2800" dirty="0"/>
              <a:t>Sharpie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Materials needed for field trip</a:t>
            </a:r>
          </a:p>
        </p:txBody>
      </p:sp>
    </p:spTree>
    <p:extLst>
      <p:ext uri="{BB962C8B-B14F-4D97-AF65-F5344CB8AC3E}">
        <p14:creationId xmlns:p14="http://schemas.microsoft.com/office/powerpoint/2010/main" val="127002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35"/>
            <a:ext cx="10515600" cy="4951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1: Preparation of wet mount slide</a:t>
            </a:r>
          </a:p>
          <a:p>
            <a:pPr marL="0" indent="0">
              <a:buNone/>
            </a:pPr>
            <a:r>
              <a:rPr lang="en-US" i="1" dirty="0"/>
              <a:t>Materials needed:</a:t>
            </a:r>
          </a:p>
          <a:p>
            <a:pPr lvl="1"/>
            <a:r>
              <a:rPr lang="en-US" dirty="0"/>
              <a:t>Gloves</a:t>
            </a:r>
          </a:p>
          <a:p>
            <a:pPr lvl="1"/>
            <a:r>
              <a:rPr lang="en-US" dirty="0"/>
              <a:t>Sample from stream</a:t>
            </a:r>
          </a:p>
          <a:p>
            <a:pPr lvl="1"/>
            <a:r>
              <a:rPr lang="en-US" dirty="0"/>
              <a:t>Plastic tray for scraping algae substrates </a:t>
            </a:r>
          </a:p>
          <a:p>
            <a:pPr lvl="1"/>
            <a:r>
              <a:rPr lang="en-US" dirty="0"/>
              <a:t>Toothbrush </a:t>
            </a:r>
          </a:p>
          <a:p>
            <a:pPr lvl="1"/>
            <a:r>
              <a:rPr lang="en-US" dirty="0"/>
              <a:t>DI water</a:t>
            </a:r>
          </a:p>
          <a:p>
            <a:pPr lvl="1"/>
            <a:r>
              <a:rPr lang="en-US" dirty="0"/>
              <a:t>Plastic disposable pipette </a:t>
            </a:r>
          </a:p>
          <a:p>
            <a:pPr lvl="1"/>
            <a:r>
              <a:rPr lang="en-US" dirty="0"/>
              <a:t>Microscope slides </a:t>
            </a:r>
          </a:p>
          <a:p>
            <a:pPr lvl="1"/>
            <a:r>
              <a:rPr lang="en-US" dirty="0"/>
              <a:t>Coverslips (#1) </a:t>
            </a:r>
          </a:p>
          <a:p>
            <a:pPr lvl="1"/>
            <a:r>
              <a:rPr lang="en-US" dirty="0"/>
              <a:t>Sharps container</a:t>
            </a:r>
          </a:p>
          <a:p>
            <a:pPr lvl="1"/>
            <a:r>
              <a:rPr lang="en-US" dirty="0"/>
              <a:t>Colored pencils (for sketches)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Observing live algae samples</a:t>
            </a:r>
          </a:p>
        </p:txBody>
      </p:sp>
    </p:spTree>
    <p:extLst>
      <p:ext uri="{BB962C8B-B14F-4D97-AF65-F5344CB8AC3E}">
        <p14:creationId xmlns:p14="http://schemas.microsoft.com/office/powerpoint/2010/main" val="138137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1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1: Preparation of wet mount slide</a:t>
            </a:r>
          </a:p>
          <a:p>
            <a:pPr marL="0" indent="0">
              <a:buNone/>
            </a:pPr>
            <a:r>
              <a:rPr lang="en-US" i="1" dirty="0"/>
              <a:t>Directions: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Put on gloves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Take out sample (substrate) from whirl-</a:t>
            </a:r>
            <a:r>
              <a:rPr lang="en-US" dirty="0" err="1"/>
              <a:t>pak</a:t>
            </a:r>
            <a:r>
              <a:rPr lang="en-US" dirty="0"/>
              <a:t> bag and place into plastic tray. Pour water from the bag into the tray.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Use to toothbrush to gently scrape your substrate. Try to scrape the surface at least 3x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Use DI water to rinse your substrate AND your toothbrush. NOTE: use as little water as possible! Using too much water will dilute your sample, making it difficult to observe algae. 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Observing live algae samples</a:t>
            </a:r>
          </a:p>
        </p:txBody>
      </p:sp>
    </p:spTree>
    <p:extLst>
      <p:ext uri="{BB962C8B-B14F-4D97-AF65-F5344CB8AC3E}">
        <p14:creationId xmlns:p14="http://schemas.microsoft.com/office/powerpoint/2010/main" val="219033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13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Directions, continued:</a:t>
            </a:r>
          </a:p>
          <a:p>
            <a:pPr marL="514350" lvl="0" indent="-514350">
              <a:buAutoNum type="arabicPeriod" startAt="5"/>
            </a:pPr>
            <a:r>
              <a:rPr lang="en-US" dirty="0"/>
              <a:t>Collect 1 microscope slide and 1 coverslip from your instructor. </a:t>
            </a:r>
          </a:p>
          <a:p>
            <a:pPr marL="514350" lvl="0" indent="-514350">
              <a:buAutoNum type="arabicPeriod" startAt="5"/>
            </a:pPr>
            <a:r>
              <a:rPr lang="en-US" dirty="0"/>
              <a:t>Pipette the sample water. </a:t>
            </a:r>
          </a:p>
          <a:p>
            <a:pPr marL="0" lvl="0" indent="0">
              <a:buNone/>
            </a:pPr>
            <a:r>
              <a:rPr lang="en-US" dirty="0"/>
              <a:t>7.   Place 1-2 drops of sample water onto microscope slide</a:t>
            </a:r>
          </a:p>
          <a:p>
            <a:pPr marL="0" lvl="0" indent="0">
              <a:buNone/>
            </a:pPr>
            <a:r>
              <a:rPr lang="en-US" dirty="0"/>
              <a:t>8.   Gently place coverslip on top of microscope slide. 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Observing live algae samples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701D3-D009-D34F-9351-ADAA139778EF}"/>
              </a:ext>
            </a:extLst>
          </p:cNvPr>
          <p:cNvSpPr txBox="1"/>
          <p:nvPr/>
        </p:nvSpPr>
        <p:spPr>
          <a:xfrm>
            <a:off x="5965645" y="4949523"/>
            <a:ext cx="4281714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the microscope slide and coverslip are fragile!! If you break one, no worries, just come get a new one – and throw the old/broken one in the sharps container!! </a:t>
            </a:r>
          </a:p>
        </p:txBody>
      </p:sp>
    </p:spTree>
    <p:extLst>
      <p:ext uri="{BB962C8B-B14F-4D97-AF65-F5344CB8AC3E}">
        <p14:creationId xmlns:p14="http://schemas.microsoft.com/office/powerpoint/2010/main" val="2056728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6111</TotalTime>
  <Words>1536</Words>
  <Application>Microsoft Macintosh PowerPoint</Application>
  <PresentationFormat>Widescreen</PresentationFormat>
  <Paragraphs>224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Impact</vt:lpstr>
      <vt:lpstr>Office Theme</vt:lpstr>
      <vt:lpstr>Basal Resources</vt:lpstr>
      <vt:lpstr>Agenda</vt:lpstr>
      <vt:lpstr>Opening Activity </vt:lpstr>
      <vt:lpstr>Opening Activity </vt:lpstr>
      <vt:lpstr>Basal Resources in our Campus Stream</vt:lpstr>
      <vt:lpstr>Materials needed for field trip</vt:lpstr>
      <vt:lpstr>Observing live algae samples</vt:lpstr>
      <vt:lpstr>Observing live algae samples</vt:lpstr>
      <vt:lpstr>Observing live algae samples</vt:lpstr>
      <vt:lpstr>Observing live algae samples</vt:lpstr>
      <vt:lpstr>Observing live algae samples</vt:lpstr>
      <vt:lpstr>PowerPoint Presentation</vt:lpstr>
      <vt:lpstr>Basal Resources in Stream Ecosystems</vt:lpstr>
      <vt:lpstr>Basal Resources in Stream Ecosystems</vt:lpstr>
      <vt:lpstr>Basal Resources in Stream Ecosystems</vt:lpstr>
      <vt:lpstr>Basal Resources in Stream Ecosystems</vt:lpstr>
      <vt:lpstr>Basal Resources in Stream Ecosystems</vt:lpstr>
      <vt:lpstr>Basal Resources in Stream Ecosystems</vt:lpstr>
      <vt:lpstr>Basal Resources in Stream Ecosystems</vt:lpstr>
      <vt:lpstr>Basal Resources in Stream Ecosystems</vt:lpstr>
      <vt:lpstr>Basal Resources in Stream Ecosystems</vt:lpstr>
      <vt:lpstr>Basal Resources in Stream Ecosystems</vt:lpstr>
      <vt:lpstr>Basal Resources in Stream Ecosystems</vt:lpstr>
      <vt:lpstr>Basal Resources and Water Health</vt:lpstr>
      <vt:lpstr>Basal Resources and Water Health</vt:lpstr>
      <vt:lpstr>Basal Resources and Water Health</vt:lpstr>
      <vt:lpstr>Basal Resources and Water Health</vt:lpstr>
      <vt:lpstr>PowerPoint Presentation</vt:lpstr>
      <vt:lpstr>Closing Activity</vt:lpstr>
      <vt:lpstr>Closing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Watersheds</dc:title>
  <dc:creator>Microsoft Office User</dc:creator>
  <cp:lastModifiedBy>K. Solomon</cp:lastModifiedBy>
  <cp:revision>134</cp:revision>
  <dcterms:created xsi:type="dcterms:W3CDTF">2021-10-18T14:38:32Z</dcterms:created>
  <dcterms:modified xsi:type="dcterms:W3CDTF">2022-03-31T14:14:51Z</dcterms:modified>
</cp:coreProperties>
</file>